
<file path=[Content_Types].xml><?xml version="1.0" encoding="utf-8"?>
<Types xmlns="http://schemas.openxmlformats.org/package/2006/content-types">
  <Default Extension="(null)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74" r:id="rId3"/>
    <p:sldId id="275" r:id="rId4"/>
    <p:sldId id="277" r:id="rId5"/>
    <p:sldId id="276" r:id="rId6"/>
  </p:sldIdLst>
  <p:sldSz cx="9144000" cy="6858000" type="screen4x3"/>
  <p:notesSz cx="6799263" cy="9929813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5DD44D-AB2A-404A-B6BA-7E5271322D4A}" v="17" dt="2022-01-18T08:29:57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Ei tyyliä, taulukon ruudukko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2" autoAdjust="0"/>
    <p:restoredTop sz="0"/>
  </p:normalViewPr>
  <p:slideViewPr>
    <p:cSldViewPr>
      <p:cViewPr varScale="1">
        <p:scale>
          <a:sx n="122" d="100"/>
          <a:sy n="122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nulainen Ari" userId="dec9d2a0-af5f-42de-bf6e-8bc96bf47093" providerId="ADAL" clId="{735DD44D-AB2A-404A-B6BA-7E5271322D4A}"/>
    <pc:docChg chg="undo redo custSel addSld delSld modSld modNotesMaster">
      <pc:chgData name="Kainulainen Ari" userId="dec9d2a0-af5f-42de-bf6e-8bc96bf47093" providerId="ADAL" clId="{735DD44D-AB2A-404A-B6BA-7E5271322D4A}" dt="2022-01-18T11:45:52.778" v="2211" actId="478"/>
      <pc:docMkLst>
        <pc:docMk/>
      </pc:docMkLst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60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68"/>
        </pc:sldMkLst>
      </pc:sldChg>
      <pc:sldChg chg="delSp modSp mod modNotes">
        <pc:chgData name="Kainulainen Ari" userId="dec9d2a0-af5f-42de-bf6e-8bc96bf47093" providerId="ADAL" clId="{735DD44D-AB2A-404A-B6BA-7E5271322D4A}" dt="2022-01-18T11:45:52.778" v="2211" actId="478"/>
        <pc:sldMkLst>
          <pc:docMk/>
          <pc:sldMk cId="3904386420" sldId="269"/>
        </pc:sldMkLst>
        <pc:spChg chg="mod">
          <ac:chgData name="Kainulainen Ari" userId="dec9d2a0-af5f-42de-bf6e-8bc96bf47093" providerId="ADAL" clId="{735DD44D-AB2A-404A-B6BA-7E5271322D4A}" dt="2022-01-17T13:15:16.025" v="1864" actId="20577"/>
          <ac:spMkLst>
            <pc:docMk/>
            <pc:sldMk cId="3904386420" sldId="269"/>
            <ac:spMk id="2" creationId="{21967233-927B-3F4A-BFF2-718F62D21417}"/>
          </ac:spMkLst>
        </pc:spChg>
        <pc:spChg chg="del mod">
          <ac:chgData name="Kainulainen Ari" userId="dec9d2a0-af5f-42de-bf6e-8bc96bf47093" providerId="ADAL" clId="{735DD44D-AB2A-404A-B6BA-7E5271322D4A}" dt="2022-01-18T11:45:52.778" v="2211" actId="478"/>
          <ac:spMkLst>
            <pc:docMk/>
            <pc:sldMk cId="3904386420" sldId="269"/>
            <ac:spMk id="3" creationId="{D9539DA3-0914-1942-9750-59F407FDBDFF}"/>
          </ac:spMkLst>
        </pc:spChg>
        <pc:spChg chg="mod">
          <ac:chgData name="Kainulainen Ari" userId="dec9d2a0-af5f-42de-bf6e-8bc96bf47093" providerId="ADAL" clId="{735DD44D-AB2A-404A-B6BA-7E5271322D4A}" dt="2022-01-18T11:45:45.853" v="2210"/>
          <ac:spMkLst>
            <pc:docMk/>
            <pc:sldMk cId="3904386420" sldId="269"/>
            <ac:spMk id="4" creationId="{9B64160C-B07E-534F-9E38-7429EB208AEB}"/>
          </ac:spMkLst>
        </pc:spChg>
        <pc:picChg chg="del">
          <ac:chgData name="Kainulainen Ari" userId="dec9d2a0-af5f-42de-bf6e-8bc96bf47093" providerId="ADAL" clId="{735DD44D-AB2A-404A-B6BA-7E5271322D4A}" dt="2022-01-17T13:15:31.195" v="1865" actId="478"/>
          <ac:picMkLst>
            <pc:docMk/>
            <pc:sldMk cId="3904386420" sldId="269"/>
            <ac:picMk id="6" creationId="{46CD8A90-37AB-49EE-B0B6-CB88CA568DC3}"/>
          </ac:picMkLst>
        </pc:picChg>
        <pc:picChg chg="del">
          <ac:chgData name="Kainulainen Ari" userId="dec9d2a0-af5f-42de-bf6e-8bc96bf47093" providerId="ADAL" clId="{735DD44D-AB2A-404A-B6BA-7E5271322D4A}" dt="2022-01-14T10:55:59.176" v="126" actId="478"/>
          <ac:picMkLst>
            <pc:docMk/>
            <pc:sldMk cId="3904386420" sldId="269"/>
            <ac:picMk id="7" creationId="{C136EB33-45CE-46CA-BD3E-7CE4E3C60E34}"/>
          </ac:picMkLst>
        </pc:picChg>
      </pc:sldChg>
      <pc:sldChg chg="modSp new del mod">
        <pc:chgData name="Kainulainen Ari" userId="dec9d2a0-af5f-42de-bf6e-8bc96bf47093" providerId="ADAL" clId="{735DD44D-AB2A-404A-B6BA-7E5271322D4A}" dt="2022-01-14T10:45:48.323" v="12" actId="47"/>
        <pc:sldMkLst>
          <pc:docMk/>
          <pc:sldMk cId="2153118037" sldId="270"/>
        </pc:sldMkLst>
        <pc:spChg chg="mod">
          <ac:chgData name="Kainulainen Ari" userId="dec9d2a0-af5f-42de-bf6e-8bc96bf47093" providerId="ADAL" clId="{735DD44D-AB2A-404A-B6BA-7E5271322D4A}" dt="2022-01-14T10:28:53.215" v="2" actId="14100"/>
          <ac:spMkLst>
            <pc:docMk/>
            <pc:sldMk cId="2153118037" sldId="270"/>
            <ac:spMk id="2" creationId="{F4427E67-3D5D-4E47-849C-8814775791C8}"/>
          </ac:spMkLst>
        </pc:spChg>
        <pc:spChg chg="mod">
          <ac:chgData name="Kainulainen Ari" userId="dec9d2a0-af5f-42de-bf6e-8bc96bf47093" providerId="ADAL" clId="{735DD44D-AB2A-404A-B6BA-7E5271322D4A}" dt="2022-01-14T10:28:56.585" v="3" actId="14100"/>
          <ac:spMkLst>
            <pc:docMk/>
            <pc:sldMk cId="2153118037" sldId="270"/>
            <ac:spMk id="3" creationId="{41FE520C-8566-4AF9-A2FF-6D30BEA21FCB}"/>
          </ac:spMkLst>
        </pc:spChg>
      </pc:sldChg>
      <pc:sldChg chg="new del">
        <pc:chgData name="Kainulainen Ari" userId="dec9d2a0-af5f-42de-bf6e-8bc96bf47093" providerId="ADAL" clId="{735DD44D-AB2A-404A-B6BA-7E5271322D4A}" dt="2022-01-14T10:29:14.432" v="6" actId="47"/>
        <pc:sldMkLst>
          <pc:docMk/>
          <pc:sldMk cId="1349142987" sldId="271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72"/>
        </pc:sldMkLst>
      </pc:sldChg>
      <pc:sldChg chg="add del">
        <pc:chgData name="Kainulainen Ari" userId="dec9d2a0-af5f-42de-bf6e-8bc96bf47093" providerId="ADAL" clId="{735DD44D-AB2A-404A-B6BA-7E5271322D4A}" dt="2022-01-14T10:45:49.677" v="13" actId="47"/>
        <pc:sldMkLst>
          <pc:docMk/>
          <pc:sldMk cId="4127003689" sldId="272"/>
        </pc:sldMkLst>
      </pc:sldChg>
      <pc:sldChg chg="add del">
        <pc:chgData name="Kainulainen Ari" userId="dec9d2a0-af5f-42de-bf6e-8bc96bf47093" providerId="ADAL" clId="{735DD44D-AB2A-404A-B6BA-7E5271322D4A}" dt="2022-01-14T10:45:50.803" v="14" actId="47"/>
        <pc:sldMkLst>
          <pc:docMk/>
          <pc:sldMk cId="2105914566" sldId="273"/>
        </pc:sldMkLst>
      </pc:sldChg>
      <pc:sldChg chg="modSp new mod">
        <pc:chgData name="Kainulainen Ari" userId="dec9d2a0-af5f-42de-bf6e-8bc96bf47093" providerId="ADAL" clId="{735DD44D-AB2A-404A-B6BA-7E5271322D4A}" dt="2022-01-17T12:25:35.917" v="1861" actId="113"/>
        <pc:sldMkLst>
          <pc:docMk/>
          <pc:sldMk cId="3481091388" sldId="274"/>
        </pc:sldMkLst>
        <pc:spChg chg="mod">
          <ac:chgData name="Kainulainen Ari" userId="dec9d2a0-af5f-42de-bf6e-8bc96bf47093" providerId="ADAL" clId="{735DD44D-AB2A-404A-B6BA-7E5271322D4A}" dt="2022-01-14T12:53:11.283" v="1082" actId="20577"/>
          <ac:spMkLst>
            <pc:docMk/>
            <pc:sldMk cId="3481091388" sldId="274"/>
            <ac:spMk id="2" creationId="{4306AEC8-0993-4B0C-A737-B880F0FA9EA1}"/>
          </ac:spMkLst>
        </pc:spChg>
        <pc:spChg chg="mod">
          <ac:chgData name="Kainulainen Ari" userId="dec9d2a0-af5f-42de-bf6e-8bc96bf47093" providerId="ADAL" clId="{735DD44D-AB2A-404A-B6BA-7E5271322D4A}" dt="2022-01-17T12:25:35.917" v="1861" actId="113"/>
          <ac:spMkLst>
            <pc:docMk/>
            <pc:sldMk cId="3481091388" sldId="274"/>
            <ac:spMk id="3" creationId="{8E7EBAC7-7735-4D56-A71B-83ACD9ECB853}"/>
          </ac:spMkLst>
        </pc:spChg>
      </pc:sldChg>
      <pc:sldChg chg="modSp add mod">
        <pc:chgData name="Kainulainen Ari" userId="dec9d2a0-af5f-42de-bf6e-8bc96bf47093" providerId="ADAL" clId="{735DD44D-AB2A-404A-B6BA-7E5271322D4A}" dt="2022-01-18T08:47:45.834" v="2204" actId="255"/>
        <pc:sldMkLst>
          <pc:docMk/>
          <pc:sldMk cId="3883701018" sldId="275"/>
        </pc:sldMkLst>
        <pc:spChg chg="mod">
          <ac:chgData name="Kainulainen Ari" userId="dec9d2a0-af5f-42de-bf6e-8bc96bf47093" providerId="ADAL" clId="{735DD44D-AB2A-404A-B6BA-7E5271322D4A}" dt="2022-01-14T12:55:57.669" v="1120" actId="20577"/>
          <ac:spMkLst>
            <pc:docMk/>
            <pc:sldMk cId="3883701018" sldId="275"/>
            <ac:spMk id="2" creationId="{4306AEC8-0993-4B0C-A737-B880F0FA9EA1}"/>
          </ac:spMkLst>
        </pc:spChg>
        <pc:spChg chg="mod">
          <ac:chgData name="Kainulainen Ari" userId="dec9d2a0-af5f-42de-bf6e-8bc96bf47093" providerId="ADAL" clId="{735DD44D-AB2A-404A-B6BA-7E5271322D4A}" dt="2022-01-18T08:47:45.834" v="2204" actId="255"/>
          <ac:spMkLst>
            <pc:docMk/>
            <pc:sldMk cId="3883701018" sldId="275"/>
            <ac:spMk id="3" creationId="{8E7EBAC7-7735-4D56-A71B-83ACD9ECB853}"/>
          </ac:spMkLst>
        </pc:spChg>
      </pc:sldChg>
      <pc:sldChg chg="modSp del mod">
        <pc:chgData name="Kainulainen Ari" userId="dec9d2a0-af5f-42de-bf6e-8bc96bf47093" providerId="ADAL" clId="{735DD44D-AB2A-404A-B6BA-7E5271322D4A}" dt="2022-01-18T08:08:32.962" v="2202" actId="20577"/>
        <pc:sldMkLst>
          <pc:docMk/>
          <pc:sldMk cId="3565877909" sldId="276"/>
        </pc:sldMkLst>
        <pc:spChg chg="mod">
          <ac:chgData name="Kainulainen Ari" userId="dec9d2a0-af5f-42de-bf6e-8bc96bf47093" providerId="ADAL" clId="{735DD44D-AB2A-404A-B6BA-7E5271322D4A}" dt="2022-01-17T08:02:32.925" v="1651" actId="20577"/>
          <ac:spMkLst>
            <pc:docMk/>
            <pc:sldMk cId="3565877909" sldId="276"/>
            <ac:spMk id="2" creationId="{4306AEC8-0993-4B0C-A737-B880F0FA9EA1}"/>
          </ac:spMkLst>
        </pc:spChg>
        <pc:spChg chg="mod">
          <ac:chgData name="Kainulainen Ari" userId="dec9d2a0-af5f-42de-bf6e-8bc96bf47093" providerId="ADAL" clId="{735DD44D-AB2A-404A-B6BA-7E5271322D4A}" dt="2022-01-18T08:08:32.962" v="2202" actId="20577"/>
          <ac:spMkLst>
            <pc:docMk/>
            <pc:sldMk cId="3565877909" sldId="276"/>
            <ac:spMk id="3" creationId="{8E7EBAC7-7735-4D56-A71B-83ACD9ECB853}"/>
          </ac:spMkLst>
        </pc:spChg>
        <pc:graphicFrameChg chg="mod modGraphic">
          <ac:chgData name="Kainulainen Ari" userId="dec9d2a0-af5f-42de-bf6e-8bc96bf47093" providerId="ADAL" clId="{735DD44D-AB2A-404A-B6BA-7E5271322D4A}" dt="2022-01-17T08:23:04.793" v="1658" actId="122"/>
          <ac:graphicFrameMkLst>
            <pc:docMk/>
            <pc:sldMk cId="3565877909" sldId="276"/>
            <ac:graphicFrameMk id="4" creationId="{02CD68E8-6F13-4BE6-A887-F47BF197C067}"/>
          </ac:graphicFrameMkLst>
        </pc:graphicFrameChg>
      </pc:sldChg>
      <pc:sldChg chg="modSp new mod">
        <pc:chgData name="Kainulainen Ari" userId="dec9d2a0-af5f-42de-bf6e-8bc96bf47093" providerId="ADAL" clId="{735DD44D-AB2A-404A-B6BA-7E5271322D4A}" dt="2022-01-17T12:28:38.184" v="1862" actId="113"/>
        <pc:sldMkLst>
          <pc:docMk/>
          <pc:sldMk cId="2436188878" sldId="277"/>
        </pc:sldMkLst>
        <pc:spChg chg="mod">
          <ac:chgData name="Kainulainen Ari" userId="dec9d2a0-af5f-42de-bf6e-8bc96bf47093" providerId="ADAL" clId="{735DD44D-AB2A-404A-B6BA-7E5271322D4A}" dt="2022-01-14T12:56:39.536" v="1146" actId="20577"/>
          <ac:spMkLst>
            <pc:docMk/>
            <pc:sldMk cId="2436188878" sldId="277"/>
            <ac:spMk id="2" creationId="{F038A650-6811-40B2-9059-4A18EE07E841}"/>
          </ac:spMkLst>
        </pc:spChg>
        <pc:spChg chg="mod">
          <ac:chgData name="Kainulainen Ari" userId="dec9d2a0-af5f-42de-bf6e-8bc96bf47093" providerId="ADAL" clId="{735DD44D-AB2A-404A-B6BA-7E5271322D4A}" dt="2022-01-17T12:28:38.184" v="1862" actId="113"/>
          <ac:spMkLst>
            <pc:docMk/>
            <pc:sldMk cId="2436188878" sldId="277"/>
            <ac:spMk id="3" creationId="{6B204244-BAC7-47A6-AF1E-5F5289D58B6C}"/>
          </ac:spMkLst>
        </pc:spChg>
      </pc:sldChg>
      <pc:sldChg chg="add del">
        <pc:chgData name="Kainulainen Ari" userId="dec9d2a0-af5f-42de-bf6e-8bc96bf47093" providerId="ADAL" clId="{735DD44D-AB2A-404A-B6BA-7E5271322D4A}" dt="2022-01-14T10:46:00.423" v="18"/>
        <pc:sldMkLst>
          <pc:docMk/>
          <pc:sldMk cId="2876371183" sldId="277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80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84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88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92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0" sldId="298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1481877027" sldId="299"/>
        </pc:sldMkLst>
      </pc:sldChg>
      <pc:sldChg chg="del">
        <pc:chgData name="Kainulainen Ari" userId="dec9d2a0-af5f-42de-bf6e-8bc96bf47093" providerId="ADAL" clId="{735DD44D-AB2A-404A-B6BA-7E5271322D4A}" dt="2022-01-14T10:27:13.497" v="0" actId="47"/>
        <pc:sldMkLst>
          <pc:docMk/>
          <pc:sldMk cId="1386153114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37064-C525-47E5-AABB-E0EC2E0A15E4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56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81E00-9A9C-4D24-B9E6-E27972F467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4427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5637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Mallin fontti on </a:t>
            </a:r>
            <a:r>
              <a:rPr lang="fi-FI" dirty="0" err="1"/>
              <a:t>Dosis</a:t>
            </a:r>
            <a:r>
              <a:rPr lang="fi-FI" dirty="0"/>
              <a:t>. Asenna fontti koneellesi, jotta se toistuu oikein.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86167-B2BC-0943-B927-7427BC5E822E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238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(null)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C4CB777-EAA9-483E-90FB-5276001B6992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09147A4-DEB8-45D6-8E64-8CAE5EF520F6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85053D2-1F54-4422-932E-216BC386BB15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614A4D-31BC-D14B-8E7E-840BCF73C87B}"/>
              </a:ext>
            </a:extLst>
          </p:cNvPr>
          <p:cNvSpPr/>
          <p:nvPr userDrawn="1"/>
        </p:nvSpPr>
        <p:spPr>
          <a:xfrm>
            <a:off x="0" y="6137"/>
            <a:ext cx="9144000" cy="6858000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3CC8D5-4FFF-CD48-B62C-C47F770F7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3683" y="1914026"/>
            <a:ext cx="4375619" cy="2387600"/>
          </a:xfrm>
        </p:spPr>
        <p:txBody>
          <a:bodyPr anchor="b"/>
          <a:lstStyle>
            <a:lvl1pPr algn="l">
              <a:defRPr sz="3375">
                <a:solidFill>
                  <a:schemeClr val="bg1"/>
                </a:solidFill>
                <a:latin typeface="Dosis" panose="02010503020202060003" pitchFamily="2" charset="77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C5824-6D1A-DE4A-8A06-193599D2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734C-DC3F-AE45-A3A7-670E32FD49FF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2F1A7-3473-CD44-9922-AA75FE7AB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12191-4DBE-6C48-A0C3-E0D0FD50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4106-E513-C04D-BC90-665D420FA50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AD0FE19-6162-0048-85BA-2A51D62392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0421" t="33020" r="30034" b="34139"/>
          <a:stretch/>
        </p:blipFill>
        <p:spPr>
          <a:xfrm>
            <a:off x="383510" y="694630"/>
            <a:ext cx="3062067" cy="479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246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91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53A1F33-BDAE-4939-BBAC-6B3D33D3ACB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B289A3A-D21E-4482-A06F-99201A2DD8CF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A6EFBE0-CCED-4166-90CE-532AD321C4C2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6DE7DCEB-9A27-4F05-A8E0-B003D27D77C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8FB6461C-DCD3-42FA-AB23-9E48AF35CE47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39D543F3-10A2-4BAF-B5F8-1E5FB0093849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631B0A15-8AE9-45FB-8C2B-2F680EAEABF7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6C67E47-A864-4104-BBAE-D034FCDADE53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74638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600201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6356351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6356351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67233-927B-3F4A-BFF2-718F62D214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Kainuun kuntien digitalisaation esiselvitys -hanke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4160C-B07E-534F-9E38-7429EB20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5661248"/>
            <a:ext cx="2314575" cy="205383"/>
          </a:xfrm>
        </p:spPr>
        <p:txBody>
          <a:bodyPr/>
          <a:lstStyle/>
          <a:p>
            <a:pPr algn="l"/>
            <a:r>
              <a:rPr lang="fi-FI" dirty="0">
                <a:solidFill>
                  <a:schemeClr val="bg1"/>
                </a:solidFill>
              </a:rPr>
              <a:t>Ari Kainulainen</a:t>
            </a:r>
          </a:p>
          <a:p>
            <a:pPr algn="l"/>
            <a:fld id="{3BD34EAE-0787-DB46-AA9E-C24A6ED270F3}" type="datetime1">
              <a:rPr lang="fi-FI" smtClean="0">
                <a:solidFill>
                  <a:schemeClr val="bg1"/>
                </a:solidFill>
              </a:rPr>
              <a:pPr algn="l"/>
              <a:t>18.1.2022</a:t>
            </a:fld>
            <a:endParaRPr lang="fi-FI" dirty="0">
              <a:solidFill>
                <a:schemeClr val="bg1"/>
              </a:solidFill>
            </a:endParaRPr>
          </a:p>
          <a:p>
            <a:pPr algn="l"/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8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06AEC8-0993-4B0C-A737-B880F0FA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28918"/>
            <a:ext cx="8261548" cy="1143000"/>
          </a:xfrm>
        </p:spPr>
        <p:txBody>
          <a:bodyPr/>
          <a:lstStyle/>
          <a:p>
            <a:r>
              <a:rPr lang="fi-FI" dirty="0"/>
              <a:t>Tarve, miksi?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7EBAC7-7735-4D56-A71B-83ACD9ECB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371919"/>
            <a:ext cx="8261548" cy="500941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fi-FI" dirty="0"/>
              <a:t>Digitalisaation merkitys on kunnissa laajempi, kuin mitä osin vielä tunnistetaan</a:t>
            </a:r>
          </a:p>
          <a:p>
            <a:pPr lvl="1"/>
            <a:r>
              <a:rPr lang="fi-FI" dirty="0"/>
              <a:t>Vähenevillä resursseilla pitää saada enemmän aikaan</a:t>
            </a:r>
          </a:p>
          <a:p>
            <a:pPr lvl="1"/>
            <a:r>
              <a:rPr lang="fi-FI" dirty="0"/>
              <a:t>Pienten kuntien ei kannata lähteä tavoittelemaan laajaa digitalisaatiota yksin</a:t>
            </a:r>
          </a:p>
          <a:p>
            <a:pPr lvl="1"/>
            <a:r>
              <a:rPr lang="fi-FI" dirty="0"/>
              <a:t>Digitalisaatio on paljon muutakin kuin tietotekniikka ja teknologiaa. Se on myös uudenlaisten toimintatapojen, yli sektori- ja kuntarajojen välistä yhteistyön rakentamista ja hallitun yhteistyön mahdollistamista</a:t>
            </a:r>
          </a:p>
          <a:p>
            <a:pPr lvl="1"/>
            <a:r>
              <a:rPr lang="fi-FI" dirty="0"/>
              <a:t>Digitalisaatiota kehitettäessä olemassa olevat rakenteet on mietittävä uudelleen. Digitalisaatio ei ole uuden teknologina lisäämistä vanhojen toimintatapojen päälle. </a:t>
            </a:r>
          </a:p>
          <a:p>
            <a:pPr lvl="1"/>
            <a:endParaRPr lang="fi-FI" dirty="0"/>
          </a:p>
          <a:p>
            <a:pPr lvl="1"/>
            <a:r>
              <a:rPr lang="fi-FI" dirty="0"/>
              <a:t>Valtioneuvoston </a:t>
            </a:r>
            <a:r>
              <a:rPr lang="fi-FI" dirty="0" err="1"/>
              <a:t>KUNiT</a:t>
            </a:r>
            <a:r>
              <a:rPr lang="fi-FI" dirty="0"/>
              <a:t>-hankkeessa (2019) listattiin </a:t>
            </a:r>
            <a:r>
              <a:rPr lang="fi-FI" b="1" dirty="0"/>
              <a:t>huomioita ja toimenpiteitä, jotka tukevat kuntia heidän digitalisaation edistämistavoitteissaan</a:t>
            </a:r>
            <a:r>
              <a:rPr lang="fi-FI" dirty="0"/>
              <a:t>. Näitä olivat:</a:t>
            </a:r>
          </a:p>
          <a:p>
            <a:pPr lvl="2"/>
            <a:r>
              <a:rPr lang="fi-FI" dirty="0"/>
              <a:t>Digitalisaation edistäminen </a:t>
            </a:r>
            <a:r>
              <a:rPr lang="fi-FI" b="1" dirty="0"/>
              <a:t>vaatii nykytilan kartoittamista ja ymmärtämistä</a:t>
            </a:r>
            <a:r>
              <a:rPr lang="fi-FI" dirty="0"/>
              <a:t>; niiden pohjalta tavoitteet kehittämiselle. Saavutettavat säästöt riippuvat vahvasti kuntien tavoitteista ja tahtotilasta.</a:t>
            </a:r>
          </a:p>
          <a:p>
            <a:pPr lvl="2"/>
            <a:r>
              <a:rPr lang="fi-FI" b="1" dirty="0"/>
              <a:t>Asiakkaan ja tarpeiden ymmärtäminen </a:t>
            </a:r>
            <a:r>
              <a:rPr lang="fi-FI" dirty="0"/>
              <a:t>tulisi olla kehittämisen perusta. Kunnan toiminta ja palvelut tulee lähteä asiakkaiden tarpeista, ei hallinnon rakenteista.</a:t>
            </a:r>
          </a:p>
          <a:p>
            <a:pPr lvl="2"/>
            <a:r>
              <a:rPr lang="fi-FI" dirty="0"/>
              <a:t>Lähtökohta parantamiselle ja digitaalisten ratkaisujen hyödyntämiselle on </a:t>
            </a:r>
            <a:r>
              <a:rPr lang="fi-FI" b="1" dirty="0"/>
              <a:t>palveluprosessien kuvaaminen ja dokumentointi</a:t>
            </a:r>
            <a:r>
              <a:rPr lang="fi-FI" dirty="0"/>
              <a:t>.</a:t>
            </a:r>
          </a:p>
          <a:p>
            <a:pPr lvl="2"/>
            <a:r>
              <a:rPr lang="fi-FI" dirty="0"/>
              <a:t>Osaamisen lisääminen on välttämätöntä. </a:t>
            </a:r>
          </a:p>
          <a:p>
            <a:pPr lvl="2"/>
            <a:r>
              <a:rPr lang="fi-FI" dirty="0"/>
              <a:t>Muutosjohtamiseen on panostettava. Digitalisaation ja automatisaation mahdollisuuksien hyödyntäminen ja siten säästöpotentiaalin realisoiminen vaatii isoa asenne- ja kulttuurimuutosta kuntaorganisaatioissa.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109138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06AEC8-0993-4B0C-A737-B880F0FA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28918"/>
            <a:ext cx="8261548" cy="1143000"/>
          </a:xfrm>
        </p:spPr>
        <p:txBody>
          <a:bodyPr/>
          <a:lstStyle/>
          <a:p>
            <a:r>
              <a:rPr lang="fi-FI" dirty="0"/>
              <a:t>Tavoitteet ja toimenpiteet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7EBAC7-7735-4D56-A71B-83ACD9ECB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600201"/>
            <a:ext cx="8261548" cy="4781127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Tavoitteet</a:t>
            </a:r>
          </a:p>
          <a:p>
            <a:pPr lvl="1"/>
            <a:r>
              <a:rPr lang="fi-FI" dirty="0"/>
              <a:t>Selvittää Kainuun kuntien digitalisaation nykytila ja tarpeet. </a:t>
            </a:r>
            <a:r>
              <a:rPr lang="fi-FI" dirty="0">
                <a:sym typeface="Wingdings" panose="05000000000000000000" pitchFamily="2" charset="2"/>
              </a:rPr>
              <a:t></a:t>
            </a:r>
            <a:r>
              <a:rPr lang="fi-FI" dirty="0"/>
              <a:t> Kunnille kuntakohtainen digitiekartta ja suunnitelmat digitalisaation kehittämiseksi.</a:t>
            </a:r>
          </a:p>
          <a:p>
            <a:r>
              <a:rPr lang="fi-FI" dirty="0"/>
              <a:t>Toimenpiteet</a:t>
            </a:r>
          </a:p>
          <a:p>
            <a:pPr lvl="1"/>
            <a:r>
              <a:rPr lang="fi-FI" dirty="0"/>
              <a:t>Kuntien digitalisaatio ja tulevaisuus -koulutus (toteutetaan 2.2.2022, Kainuun Digitie -hankkeen toimesta). </a:t>
            </a:r>
          </a:p>
          <a:p>
            <a:pPr lvl="1"/>
            <a:r>
              <a:rPr lang="fi-FI" dirty="0"/>
              <a:t>Hankkeeseen kilpailutetaan kuntien digitalisaation asiantuntija/asiantuntijoita. Asiantuntijaa hyödynnetään erikseen toteutettavien työpajojen toteutuksessa ja digitiekarttojen laadinnassa.</a:t>
            </a:r>
          </a:p>
          <a:p>
            <a:pPr lvl="1"/>
            <a:r>
              <a:rPr lang="fi-FI" dirty="0"/>
              <a:t>Hyvien toimintamallien kartoitus</a:t>
            </a:r>
          </a:p>
          <a:p>
            <a:pPr marL="342900" lvl="1" indent="0">
              <a:buNone/>
            </a:pPr>
            <a:endParaRPr lang="fi-FI" dirty="0"/>
          </a:p>
          <a:p>
            <a:pPr marL="800100" lvl="1" indent="-457200">
              <a:buFont typeface="+mj-lt"/>
              <a:buAutoNum type="arabicPeriod"/>
            </a:pPr>
            <a:r>
              <a:rPr lang="fi-FI" dirty="0"/>
              <a:t>- Kuntakohtaiset tilanne- ja tarvekartoitukset, kuntakyselyt. Lähtötilanteen kartoitus</a:t>
            </a:r>
          </a:p>
          <a:p>
            <a:pPr marL="803275" lvl="1" indent="-261938">
              <a:buNone/>
            </a:pPr>
            <a:r>
              <a:rPr lang="fi-FI" dirty="0"/>
              <a:t>	- Kuntakohtaiset johtoryhmähaastattelut </a:t>
            </a:r>
          </a:p>
          <a:p>
            <a:pPr marL="800100" lvl="1" indent="-457200">
              <a:buFont typeface="+mj-lt"/>
              <a:buAutoNum type="arabicPeriod" startAt="2"/>
            </a:pPr>
            <a:r>
              <a:rPr lang="fi-FI" dirty="0"/>
              <a:t>Kuntakohtaiset ja/tai kuntaryhmäkohtaiset työpajat. Yhteiset raamit ja runko digitiekartoille.</a:t>
            </a:r>
          </a:p>
          <a:p>
            <a:pPr marL="342900" lvl="1" indent="0">
              <a:buNone/>
            </a:pPr>
            <a:r>
              <a:rPr lang="fi-FI" dirty="0">
                <a:sym typeface="Wingdings" panose="05000000000000000000" pitchFamily="2" charset="2"/>
              </a:rPr>
              <a:t>	</a:t>
            </a:r>
            <a:endParaRPr lang="fi-FI" dirty="0"/>
          </a:p>
          <a:p>
            <a:pPr lvl="2"/>
            <a:r>
              <a:rPr lang="fi-FI" dirty="0"/>
              <a:t>Kuntakohtaisten digitiekarttojen työstäminen</a:t>
            </a:r>
          </a:p>
          <a:p>
            <a:pPr lvl="2"/>
            <a:r>
              <a:rPr lang="fi-FI" dirty="0"/>
              <a:t>Haetaan yhteisiä toimenpiteitä, joita voitaisiin toteuttaa useamman kunnan kesken</a:t>
            </a:r>
          </a:p>
          <a:p>
            <a:pPr lvl="2"/>
            <a:r>
              <a:rPr lang="fi-FI" dirty="0"/>
              <a:t>Lopputuloksena </a:t>
            </a:r>
          </a:p>
          <a:p>
            <a:pPr lvl="3"/>
            <a:r>
              <a:rPr lang="fi-FI" sz="2000" dirty="0">
                <a:solidFill>
                  <a:srgbClr val="00B050"/>
                </a:solidFill>
              </a:rPr>
              <a:t>viiden vuoden digitiekartta kaikille hankkeessa mukana oleville kunnille ja </a:t>
            </a:r>
          </a:p>
          <a:p>
            <a:pPr lvl="3"/>
            <a:r>
              <a:rPr lang="fi-FI" sz="2000" dirty="0">
                <a:solidFill>
                  <a:srgbClr val="00B050"/>
                </a:solidFill>
              </a:rPr>
              <a:t>kuntien niin tahtoessa myös digitalisaation edistämisen yhteistyömalli</a:t>
            </a:r>
            <a:r>
              <a:rPr lang="fi-FI" sz="2000" dirty="0"/>
              <a:t>.</a:t>
            </a:r>
          </a:p>
          <a:p>
            <a:pPr lvl="1"/>
            <a:r>
              <a:rPr lang="fi-FI" dirty="0"/>
              <a:t>Jatkotoimenpiteistä sopiminen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7010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38A650-6811-40B2-9059-4A18EE07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74638"/>
            <a:ext cx="8189540" cy="1143000"/>
          </a:xfrm>
        </p:spPr>
        <p:txBody>
          <a:bodyPr/>
          <a:lstStyle/>
          <a:p>
            <a:r>
              <a:rPr lang="fi-FI" dirty="0"/>
              <a:t>Tulokset ja hyöty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B204244-BAC7-47A6-AF1E-5F5289D58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600201"/>
            <a:ext cx="8189540" cy="4525963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Kainuun kuntien digitaalisuuden nykytilanne, tarpeet ja tavoitteet on kartoitettu ja jokaiselle kunnalle on tehty kunnan nykytilanteeseen ja tavoitteisiin perustuva digitiekartta. </a:t>
            </a:r>
          </a:p>
          <a:p>
            <a:r>
              <a:rPr lang="fi-FI" b="1" dirty="0"/>
              <a:t>Digitiekartta</a:t>
            </a:r>
            <a:r>
              <a:rPr lang="fi-FI" dirty="0"/>
              <a:t> toimii polkuna kunnan digitalisaation kehittämiselle.</a:t>
            </a:r>
          </a:p>
          <a:p>
            <a:pPr lvl="1"/>
            <a:r>
              <a:rPr lang="fi-FI" dirty="0"/>
              <a:t>Mitä ja miksi digitalisoidaan, missä järjestyksessä ja millä aikataululla. Kartta pitää sisällään toimenpidekokonaisuuksia, toimenpiteitä sekä niiden vastuuttamista. </a:t>
            </a:r>
          </a:p>
          <a:p>
            <a:pPr lvl="1"/>
            <a:r>
              <a:rPr lang="fi-FI" dirty="0"/>
              <a:t>Tiekartassa määritellään digitavoitteet, digitalisaatiolupaukset ja visio siitä, mihin kunta on matkalla. Yksilöidyt tehtävät ja askeleet.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>
                <a:sym typeface="Wingdings" panose="05000000000000000000" pitchFamily="2" charset="2"/>
              </a:rPr>
              <a:t>	 Mahdollisuus laajempaan kuntien digitalisaation 	kehittämishankkeeseen, jossa </a:t>
            </a:r>
            <a:r>
              <a:rPr lang="fi-FI" dirty="0" err="1">
                <a:sym typeface="Wingdings" panose="05000000000000000000" pitchFamily="2" charset="2"/>
              </a:rPr>
              <a:t>resurssoidaan</a:t>
            </a:r>
            <a:r>
              <a:rPr lang="fi-FI" dirty="0">
                <a:sym typeface="Wingdings" panose="05000000000000000000" pitchFamily="2" charset="2"/>
              </a:rPr>
              <a:t> kuntien 	digitaalisuuden kehittäminen. T</a:t>
            </a:r>
            <a:r>
              <a:rPr lang="fi-FI" dirty="0"/>
              <a:t>avoitteena on auttaa kuntia 	toteuttamaan oman digitiekartan mukaiset suunnitelmat.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61888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06AEC8-0993-4B0C-A737-B880F0FA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228918"/>
            <a:ext cx="8261548" cy="823818"/>
          </a:xfrm>
        </p:spPr>
        <p:txBody>
          <a:bodyPr/>
          <a:lstStyle/>
          <a:p>
            <a:r>
              <a:rPr lang="fi-FI" dirty="0"/>
              <a:t>Esiselvityshankkeen resurssit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7EBAC7-7735-4D56-A71B-83ACD9ECB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24745"/>
            <a:ext cx="8261548" cy="230425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Hankkeen kesto 7 kk. 100 % projektipäällikkö sekä 20 % talousassistentti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Kokonaiskustannus 93235 €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Palkkakustannukset 45500 € + </a:t>
            </a:r>
            <a:r>
              <a:rPr lang="fi-FI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flat</a:t>
            </a: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rate</a:t>
            </a: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(17 %) 7735 €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Palveluiden ostot 40000 €. Palveluiden ostot pitävät sisällään mm. johtoryhmien haastattelut, kuntakohtaisten työpajojen toteutuksen ja digitiekarttojen luonnokset, viimeistely, esittely.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Kuntien digitalisaatio ja tulevaisuus –koulutus, ke 2.2.2022 klo 15-17</a:t>
            </a:r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02CD68E8-6F13-4BE6-A887-F47BF197C0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735701"/>
              </p:ext>
            </p:extLst>
          </p:nvPr>
        </p:nvGraphicFramePr>
        <p:xfrm>
          <a:off x="539552" y="3705298"/>
          <a:ext cx="7776864" cy="2758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1009">
                  <a:extLst>
                    <a:ext uri="{9D8B030D-6E8A-4147-A177-3AD203B41FA5}">
                      <a16:colId xmlns:a16="http://schemas.microsoft.com/office/drawing/2014/main" val="2471046555"/>
                    </a:ext>
                  </a:extLst>
                </a:gridCol>
                <a:gridCol w="2239736">
                  <a:extLst>
                    <a:ext uri="{9D8B030D-6E8A-4147-A177-3AD203B41FA5}">
                      <a16:colId xmlns:a16="http://schemas.microsoft.com/office/drawing/2014/main" val="620065542"/>
                    </a:ext>
                  </a:extLst>
                </a:gridCol>
                <a:gridCol w="1182083">
                  <a:extLst>
                    <a:ext uri="{9D8B030D-6E8A-4147-A177-3AD203B41FA5}">
                      <a16:colId xmlns:a16="http://schemas.microsoft.com/office/drawing/2014/main" val="238837614"/>
                    </a:ext>
                  </a:extLst>
                </a:gridCol>
                <a:gridCol w="1742018">
                  <a:extLst>
                    <a:ext uri="{9D8B030D-6E8A-4147-A177-3AD203B41FA5}">
                      <a16:colId xmlns:a16="http://schemas.microsoft.com/office/drawing/2014/main" val="3103706007"/>
                    </a:ext>
                  </a:extLst>
                </a:gridCol>
                <a:gridCol w="1742018">
                  <a:extLst>
                    <a:ext uri="{9D8B030D-6E8A-4147-A177-3AD203B41FA5}">
                      <a16:colId xmlns:a16="http://schemas.microsoft.com/office/drawing/2014/main" val="1488277140"/>
                    </a:ext>
                  </a:extLst>
                </a:gridCol>
              </a:tblGrid>
              <a:tr h="380347">
                <a:tc>
                  <a:txBody>
                    <a:bodyPr/>
                    <a:lstStyle/>
                    <a:p>
                      <a:pPr algn="l" fontAlgn="b"/>
                      <a:endParaRPr lang="fi-F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ESR-rahoitus, TL9, </a:t>
                      </a:r>
                      <a:r>
                        <a:rPr lang="fi-FI" sz="1100" dirty="0" err="1"/>
                        <a:t>Erityistav</a:t>
                      </a:r>
                      <a:r>
                        <a:rPr lang="fi-FI" sz="1100" dirty="0"/>
                        <a:t>. 12.3. (Digitaalisten taitojen parantaminen)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 err="1"/>
                        <a:t>Kamk</a:t>
                      </a:r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Kunnat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Yht.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4076636576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Hyrynsalmi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1872309549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Kajaani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4110024962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Kuhmo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2114842792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Paltamo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3470262202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Puolanka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2062237187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Ristijärvi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3927373603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Sotkamo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2305934211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Suomussalmi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endParaRPr lang="fi-FI" sz="1100"/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 anchor="b"/>
                </a:tc>
                <a:extLst>
                  <a:ext uri="{0D108BD9-81ED-4DB2-BD59-A6C34878D82A}">
                    <a16:rowId xmlns:a16="http://schemas.microsoft.com/office/drawing/2014/main" val="3262381662"/>
                  </a:ext>
                </a:extLst>
              </a:tr>
              <a:tr h="230925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Yht.</a:t>
                      </a:r>
                    </a:p>
                  </a:txBody>
                  <a:tcPr marL="36000" marR="3600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74588 €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7459 €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11188 €</a:t>
                      </a: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100" dirty="0"/>
                        <a:t>93235 €</a:t>
                      </a: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4100777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7790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7763.0"/>
  <p:tag name="AS_RELEASE_DATE" val="2021.09.14"/>
  <p:tag name="AS_TITLE" val="Aspose.Slides for .NET 4.0 Client Profile"/>
  <p:tag name="AS_VERSION" val="2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14911</TotalTime>
  <Words>527</Words>
  <Application>Microsoft Office PowerPoint</Application>
  <PresentationFormat>Näytössä katseltava diaesitys (4:3)</PresentationFormat>
  <Paragraphs>74</Paragraphs>
  <Slides>5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Dosis</vt:lpstr>
      <vt:lpstr>Office Theme</vt:lpstr>
      <vt:lpstr>Kainuun kuntien digitalisaation esiselvitys -hanke</vt:lpstr>
      <vt:lpstr>Tarve, miksi?</vt:lpstr>
      <vt:lpstr>Tavoitteet ja toimenpiteet</vt:lpstr>
      <vt:lpstr>Tulokset ja hyöty</vt:lpstr>
      <vt:lpstr>Esiselvityshankkeen resurssit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Digitaalisuus, Ristijärven kunta,  nykytilanteen kartoitus</dc:title>
  <dc:creator>Kainulainen Ari</dc:creator>
  <cp:lastModifiedBy>Kainulainen Ari</cp:lastModifiedBy>
  <cp:revision>2</cp:revision>
  <cp:lastPrinted>2022-01-18T08:30:18Z</cp:lastPrinted>
  <dcterms:created xsi:type="dcterms:W3CDTF">2021-12-08T12:28:41Z</dcterms:created>
  <dcterms:modified xsi:type="dcterms:W3CDTF">2022-01-18T11:45:55Z</dcterms:modified>
</cp:coreProperties>
</file>